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8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Fira Mono Medium" panose="020B0609050000020004" pitchFamily="49" charset="0"/>
      <p:regular r:id="rId15"/>
    </p:embeddedFont>
    <p:embeddedFont>
      <p:font typeface="Fira Sans" panose="020B05030500000200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Multi-Functional Calculator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Presented by: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Richa Soni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 the guidance of: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Ms. Naina Devi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Subject: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 Programming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53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Applications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7747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029075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Educational Learning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873823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Excellent tool for students learning C programming concepts, demonstrating practical implementation of functions, control structures, and mathematical operations.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1977747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029075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Scientific Computing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873823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Quick calculations for scientific experiments, engineering problems, and statistical analysis without requiring complex software applications.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1977747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029075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Daily Computations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873823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Simple and efficient solution for everyday mathematical needs, from basic arithmetic to advanced trigonometric and exponential calculations.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1977747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029075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Competitive Programming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4873823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Foundation for understanding algorithmic problem-solving, serving as a building block for more complex computational projects and coding challenges.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A325A9-B54A-682F-4CD5-D7A90A00D275}"/>
              </a:ext>
            </a:extLst>
          </p:cNvPr>
          <p:cNvSpPr/>
          <p:nvPr/>
        </p:nvSpPr>
        <p:spPr>
          <a:xfrm>
            <a:off x="12801600" y="7696200"/>
            <a:ext cx="1828800" cy="533400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580073"/>
            <a:ext cx="5190053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Key Advantages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6519" y="1643896"/>
            <a:ext cx="4254103" cy="2902863"/>
          </a:xfrm>
          <a:prstGeom prst="roundRect">
            <a:avLst>
              <a:gd name="adj" fmla="val 3780"/>
            </a:avLst>
          </a:prstGeom>
          <a:solidFill>
            <a:srgbClr val="0F0F10"/>
          </a:solidFill>
          <a:ln w="22860">
            <a:solidFill>
              <a:srgbClr val="FF6BD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3659" y="1643896"/>
            <a:ext cx="91440" cy="2902863"/>
          </a:xfrm>
          <a:prstGeom prst="roundRect">
            <a:avLst>
              <a:gd name="adj" fmla="val 34056"/>
            </a:avLst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1025485" y="1874282"/>
            <a:ext cx="3580328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Simplicity &amp; Efficiency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25485" y="2323267"/>
            <a:ext cx="3724751" cy="1660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Clean, straightforward implementation with minimal code complexity. Fast execution time ensures quick calculations without performance overhead.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88148" y="1643896"/>
            <a:ext cx="4254103" cy="2902863"/>
          </a:xfrm>
          <a:prstGeom prst="roundRect">
            <a:avLst>
              <a:gd name="adj" fmla="val 3780"/>
            </a:avLst>
          </a:prstGeom>
          <a:solidFill>
            <a:srgbClr val="0F0F10"/>
          </a:solidFill>
          <a:ln w="22860">
            <a:solidFill>
              <a:srgbClr val="FF6BD8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65288" y="1643896"/>
            <a:ext cx="91440" cy="2902863"/>
          </a:xfrm>
          <a:prstGeom prst="roundRect">
            <a:avLst>
              <a:gd name="adj" fmla="val 34056"/>
            </a:avLst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5487114" y="1874282"/>
            <a:ext cx="2646283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Educational Value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87114" y="2323267"/>
            <a:ext cx="3724751" cy="1993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Demonstrates fundamental C programming concepts including functions, switch statements, input/output operations, and mathematical libraries in a practical context.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649778" y="1643896"/>
            <a:ext cx="4254103" cy="2902863"/>
          </a:xfrm>
          <a:prstGeom prst="roundRect">
            <a:avLst>
              <a:gd name="adj" fmla="val 3780"/>
            </a:avLst>
          </a:prstGeom>
          <a:solidFill>
            <a:srgbClr val="0F0F10"/>
          </a:solidFill>
          <a:ln w="22860">
            <a:solidFill>
              <a:srgbClr val="FF6BD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26918" y="1643896"/>
            <a:ext cx="91440" cy="2902863"/>
          </a:xfrm>
          <a:prstGeom prst="roundRect">
            <a:avLst>
              <a:gd name="adj" fmla="val 34056"/>
            </a:avLst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9948743" y="1874282"/>
            <a:ext cx="3580328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User-Friendly Interface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948743" y="2323267"/>
            <a:ext cx="3724751" cy="1660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Intuitive menu-driven design makes the calculator accessible to users with minimal technical knowledge. Clear prompts guide users through each operation.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6519" y="4754285"/>
            <a:ext cx="4254103" cy="2895124"/>
          </a:xfrm>
          <a:prstGeom prst="roundRect">
            <a:avLst>
              <a:gd name="adj" fmla="val 3790"/>
            </a:avLst>
          </a:prstGeom>
          <a:solidFill>
            <a:srgbClr val="0F0F10"/>
          </a:solidFill>
          <a:ln w="22860">
            <a:solidFill>
              <a:srgbClr val="FF6BD8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03659" y="4754285"/>
            <a:ext cx="91440" cy="2895124"/>
          </a:xfrm>
          <a:prstGeom prst="roundRect">
            <a:avLst>
              <a:gd name="adj" fmla="val 34056"/>
            </a:avLst>
          </a:prstGeom>
          <a:solidFill>
            <a:srgbClr val="FF6BD8"/>
          </a:solidFill>
          <a:ln/>
        </p:spPr>
      </p:sp>
      <p:sp>
        <p:nvSpPr>
          <p:cNvPr id="17" name="Text 15"/>
          <p:cNvSpPr/>
          <p:nvPr/>
        </p:nvSpPr>
        <p:spPr>
          <a:xfrm>
            <a:off x="1025485" y="4984671"/>
            <a:ext cx="3724751" cy="648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Comprehensive Functionality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1025485" y="5758101"/>
            <a:ext cx="3724751" cy="1660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Supports multiple mathematical operations from basic arithmetic to advanced scientific functions, providing versatile computational capabilities in a single application.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88148" y="4754285"/>
            <a:ext cx="4254103" cy="2895124"/>
          </a:xfrm>
          <a:prstGeom prst="roundRect">
            <a:avLst>
              <a:gd name="adj" fmla="val 3790"/>
            </a:avLst>
          </a:prstGeom>
          <a:solidFill>
            <a:srgbClr val="0F0F10"/>
          </a:solidFill>
          <a:ln w="22860">
            <a:solidFill>
              <a:srgbClr val="FF6BD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65288" y="4754285"/>
            <a:ext cx="91440" cy="2895124"/>
          </a:xfrm>
          <a:prstGeom prst="roundRect">
            <a:avLst>
              <a:gd name="adj" fmla="val 34056"/>
            </a:avLst>
          </a:prstGeom>
          <a:solidFill>
            <a:srgbClr val="FF6BD8"/>
          </a:solidFill>
          <a:ln/>
        </p:spPr>
      </p:sp>
      <p:sp>
        <p:nvSpPr>
          <p:cNvPr id="21" name="Text 19"/>
          <p:cNvSpPr/>
          <p:nvPr/>
        </p:nvSpPr>
        <p:spPr>
          <a:xfrm>
            <a:off x="5487114" y="4984671"/>
            <a:ext cx="3424595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Portable &amp; Lightweight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5487114" y="5433655"/>
            <a:ext cx="3724751" cy="1660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Console-based application requires minimal system resources and can run on various platforms without dependencies on external libraries or frameworks.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9A767-E188-CDB8-653C-D0E0B9B2BEFC}"/>
              </a:ext>
            </a:extLst>
          </p:cNvPr>
          <p:cNvSpPr/>
          <p:nvPr/>
        </p:nvSpPr>
        <p:spPr>
          <a:xfrm>
            <a:off x="12755880" y="7757160"/>
            <a:ext cx="1874520" cy="472440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801" y="395049"/>
            <a:ext cx="3591639" cy="448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 Scope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1" y="1220986"/>
            <a:ext cx="6637139" cy="663713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98080" y="1297245"/>
            <a:ext cx="71795" cy="71795"/>
          </a:xfrm>
          <a:prstGeom prst="roundRect">
            <a:avLst>
              <a:gd name="adj" fmla="val 636813"/>
            </a:avLst>
          </a:prstGeom>
          <a:solidFill>
            <a:srgbClr val="FF6BD8"/>
          </a:solidFill>
          <a:ln/>
        </p:spPr>
      </p:sp>
      <p:sp>
        <p:nvSpPr>
          <p:cNvPr id="5" name="Text 2"/>
          <p:cNvSpPr/>
          <p:nvPr/>
        </p:nvSpPr>
        <p:spPr>
          <a:xfrm>
            <a:off x="7713464" y="1220986"/>
            <a:ext cx="2583775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Graphical User Interface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713464" y="1589008"/>
            <a:ext cx="6421755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GUI-based version using graphics libraries for enhanced visual appeal and improved user interaction.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498080" y="2412385"/>
            <a:ext cx="71795" cy="71795"/>
          </a:xfrm>
          <a:prstGeom prst="roundRect">
            <a:avLst>
              <a:gd name="adj" fmla="val 636813"/>
            </a:avLst>
          </a:prstGeom>
          <a:solidFill>
            <a:srgbClr val="FF6BD8"/>
          </a:solidFill>
          <a:ln/>
        </p:spPr>
      </p:sp>
      <p:sp>
        <p:nvSpPr>
          <p:cNvPr id="8" name="Text 5"/>
          <p:cNvSpPr/>
          <p:nvPr/>
        </p:nvSpPr>
        <p:spPr>
          <a:xfrm>
            <a:off x="7713464" y="2336125"/>
            <a:ext cx="1937861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Advanced Functions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713464" y="2704148"/>
            <a:ext cx="6421755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matrix operations, calculus functions (derivatives, integrals), and statistical analysis capabilities for complex mathematical computations.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7498080" y="3527524"/>
            <a:ext cx="71795" cy="71795"/>
          </a:xfrm>
          <a:prstGeom prst="roundRect">
            <a:avLst>
              <a:gd name="adj" fmla="val 636813"/>
            </a:avLst>
          </a:prstGeom>
          <a:solidFill>
            <a:srgbClr val="FF6BD8"/>
          </a:solidFill>
          <a:ln/>
        </p:spPr>
      </p:sp>
      <p:sp>
        <p:nvSpPr>
          <p:cNvPr id="11" name="Text 8"/>
          <p:cNvSpPr/>
          <p:nvPr/>
        </p:nvSpPr>
        <p:spPr>
          <a:xfrm>
            <a:off x="7713464" y="3451265"/>
            <a:ext cx="2045494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Calculation History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713464" y="3819287"/>
            <a:ext cx="6421755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file handling to save and retrieve previous calculations, enabling users to maintain a record of their computational work.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7498080" y="4642664"/>
            <a:ext cx="71795" cy="71795"/>
          </a:xfrm>
          <a:prstGeom prst="roundRect">
            <a:avLst>
              <a:gd name="adj" fmla="val 636813"/>
            </a:avLst>
          </a:prstGeom>
          <a:solidFill>
            <a:srgbClr val="FF6BD8"/>
          </a:solidFill>
          <a:ln/>
        </p:spPr>
      </p:sp>
      <p:sp>
        <p:nvSpPr>
          <p:cNvPr id="14" name="Text 11"/>
          <p:cNvSpPr/>
          <p:nvPr/>
        </p:nvSpPr>
        <p:spPr>
          <a:xfrm>
            <a:off x="7713464" y="4566404"/>
            <a:ext cx="1937861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Expression Parsing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713464" y="4934426"/>
            <a:ext cx="6421755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 capability to evaluate complete mathematical expressions (e.g., "2 + 3 * 5") using expression parsing algorithms and data structures.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7498080" y="5757803"/>
            <a:ext cx="71795" cy="71795"/>
          </a:xfrm>
          <a:prstGeom prst="roundRect">
            <a:avLst>
              <a:gd name="adj" fmla="val 636813"/>
            </a:avLst>
          </a:prstGeom>
          <a:solidFill>
            <a:srgbClr val="FF6BD8"/>
          </a:solidFill>
          <a:ln/>
        </p:spPr>
      </p:sp>
      <p:sp>
        <p:nvSpPr>
          <p:cNvPr id="17" name="Text 14"/>
          <p:cNvSpPr/>
          <p:nvPr/>
        </p:nvSpPr>
        <p:spPr>
          <a:xfrm>
            <a:off x="7713464" y="5681543"/>
            <a:ext cx="1795820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Unit Conversions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7713464" y="6049566"/>
            <a:ext cx="6421755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functionality to include unit conversion features for length, weight, temperature, currency, and other measurement systems.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718185" y="8342828"/>
            <a:ext cx="1340941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"The Multi-Functional Calculator project demonstrates the power and versatility of C programming whilst providing a solid foundation for future technological enhancements."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502801" y="8181261"/>
            <a:ext cx="15240" cy="553045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8D202C-C988-226B-B2E8-9DB51F40857F}"/>
              </a:ext>
            </a:extLst>
          </p:cNvPr>
          <p:cNvSpPr/>
          <p:nvPr/>
        </p:nvSpPr>
        <p:spPr>
          <a:xfrm>
            <a:off x="12832080" y="7711440"/>
            <a:ext cx="1798320" cy="469821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Overview of the multi-functional calculator project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37405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Tools and Technologies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Programming environment and resources utilised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Working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Demonstration and implementation details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Real-world use cases and scenarios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benefits and strengths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Potential enhancements and extensions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9E44BF-EE8D-BE35-D2E4-0F6175796C06}"/>
              </a:ext>
            </a:extLst>
          </p:cNvPr>
          <p:cNvSpPr/>
          <p:nvPr/>
        </p:nvSpPr>
        <p:spPr>
          <a:xfrm>
            <a:off x="12879659" y="7660888"/>
            <a:ext cx="1650380" cy="507752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</a:t>
            </a: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Multi-Functional Calculator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is a comprehensive C programming project designed to perform a wide range of mathematical operations efficiently. This console-based application demonstrates fundamental programming concepts whilst providing practical utility.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1308"/>
            <a:ext cx="76042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entirely in C language, the calculator handles basic arithmetic operations, advanced scientific calculations, and specialised mathematical functions. It serves as an excellent demonstration of </a:t>
            </a:r>
            <a:r>
              <a:rPr lang="en-US" sz="1750" dirty="0">
                <a:solidFill>
                  <a:srgbClr val="000000"/>
                </a:solidFill>
                <a:highlight>
                  <a:srgbClr val="FF6BD8"/>
                </a:highlight>
                <a:latin typeface="Fira Sans" pitchFamily="34" charset="0"/>
                <a:ea typeface="Fira Sans" pitchFamily="34" charset="-122"/>
                <a:cs typeface="Fira Sans" pitchFamily="34" charset="-120"/>
              </a:rPr>
              <a:t>modular programming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user input validation, and control structures in C.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45699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showcases the versatility of C programming in creating functional, user-friendly applications for everyday computational needs.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E2DA62-976B-7C3C-DB5E-B08F9A8681F7}"/>
              </a:ext>
            </a:extLst>
          </p:cNvPr>
          <p:cNvSpPr/>
          <p:nvPr/>
        </p:nvSpPr>
        <p:spPr>
          <a:xfrm>
            <a:off x="12786360" y="7726680"/>
            <a:ext cx="1706880" cy="426720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1981"/>
            <a:ext cx="7322225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Tools and Technologies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76526" y="1749028"/>
            <a:ext cx="6427708" cy="2521029"/>
          </a:xfrm>
          <a:prstGeom prst="roundRect">
            <a:avLst>
              <a:gd name="adj" fmla="val 1320"/>
            </a:avLst>
          </a:prstGeom>
          <a:solidFill>
            <a:srgbClr val="2E2E2F"/>
          </a:solidFill>
          <a:ln/>
        </p:spPr>
      </p:sp>
      <p:sp>
        <p:nvSpPr>
          <p:cNvPr id="4" name="Shape 2"/>
          <p:cNvSpPr/>
          <p:nvPr/>
        </p:nvSpPr>
        <p:spPr>
          <a:xfrm>
            <a:off x="998339" y="1970842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FF6BD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1457" y="2153841"/>
            <a:ext cx="299442" cy="2994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8339" y="2858333"/>
            <a:ext cx="33275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Programming Language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998339" y="3338155"/>
            <a:ext cx="598408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 Language</a:t>
            </a: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Core programming language for implementation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6047" y="1749028"/>
            <a:ext cx="6427827" cy="2521029"/>
          </a:xfrm>
          <a:prstGeom prst="roundRect">
            <a:avLst>
              <a:gd name="adj" fmla="val 1320"/>
            </a:avLst>
          </a:prstGeom>
          <a:solidFill>
            <a:srgbClr val="2E2E2F"/>
          </a:solidFill>
          <a:ln/>
        </p:spPr>
      </p:sp>
      <p:sp>
        <p:nvSpPr>
          <p:cNvPr id="9" name="Shape 6"/>
          <p:cNvSpPr/>
          <p:nvPr/>
        </p:nvSpPr>
        <p:spPr>
          <a:xfrm>
            <a:off x="7647861" y="1970842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FF6BD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0979" y="2153841"/>
            <a:ext cx="299442" cy="29944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7861" y="285833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Compiler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47861" y="3338155"/>
            <a:ext cx="598420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GCC Compiler</a:t>
            </a: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GNU Compiler Collection for building the application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6526" y="4491871"/>
            <a:ext cx="6427708" cy="2521029"/>
          </a:xfrm>
          <a:prstGeom prst="roundRect">
            <a:avLst>
              <a:gd name="adj" fmla="val 1320"/>
            </a:avLst>
          </a:prstGeom>
          <a:solidFill>
            <a:srgbClr val="2E2E2F"/>
          </a:solidFill>
          <a:ln/>
        </p:spPr>
      </p:sp>
      <p:sp>
        <p:nvSpPr>
          <p:cNvPr id="14" name="Shape 10"/>
          <p:cNvSpPr/>
          <p:nvPr/>
        </p:nvSpPr>
        <p:spPr>
          <a:xfrm>
            <a:off x="998339" y="4713684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FF6BD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1457" y="4896683"/>
            <a:ext cx="299442" cy="29944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8339" y="5601176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Operating System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998339" y="6080998"/>
            <a:ext cx="598408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Windows / Linux</a:t>
            </a: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Cross-platform compatible development environment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6047" y="4491871"/>
            <a:ext cx="6427827" cy="2521029"/>
          </a:xfrm>
          <a:prstGeom prst="roundRect">
            <a:avLst>
              <a:gd name="adj" fmla="val 1320"/>
            </a:avLst>
          </a:prstGeom>
          <a:solidFill>
            <a:srgbClr val="2E2E2F"/>
          </a:solidFill>
          <a:ln/>
        </p:spPr>
      </p:sp>
      <p:sp>
        <p:nvSpPr>
          <p:cNvPr id="19" name="Shape 14"/>
          <p:cNvSpPr/>
          <p:nvPr/>
        </p:nvSpPr>
        <p:spPr>
          <a:xfrm>
            <a:off x="7647861" y="4713684"/>
            <a:ext cx="665678" cy="665678"/>
          </a:xfrm>
          <a:prstGeom prst="roundRect">
            <a:avLst>
              <a:gd name="adj" fmla="val 13734997"/>
            </a:avLst>
          </a:prstGeom>
          <a:solidFill>
            <a:srgbClr val="FF6BD8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0979" y="4896683"/>
            <a:ext cx="299442" cy="29944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7861" y="5601176"/>
            <a:ext cx="38267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Development Environment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47861" y="6080998"/>
            <a:ext cx="598420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Code::Blocks / VS Code</a:t>
            </a: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- Integrated development environment for coding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76526" y="7262455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Additional tools include the standard C library (stdio.h, math.h) for mathematical functions and input/output operations.</a:t>
            </a: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AA3369-54C4-49D9-9085-559839EC871B}"/>
              </a:ext>
            </a:extLst>
          </p:cNvPr>
          <p:cNvSpPr/>
          <p:nvPr/>
        </p:nvSpPr>
        <p:spPr>
          <a:xfrm>
            <a:off x="12786360" y="7757160"/>
            <a:ext cx="1722120" cy="355044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681" y="703898"/>
            <a:ext cx="5913834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Description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2681" y="1663660"/>
            <a:ext cx="7691438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Multi-Functional Calculator is an interactive console application that accepts user input through a menu-driven interface. Users can select from various mathematical operations by entering the corresponding numerical choice.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681" y="2892862"/>
            <a:ext cx="1037630" cy="12451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7837" y="3100388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Input Handling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457837" y="3549015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Menu selection and numerical values entered by user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681" y="4138017"/>
            <a:ext cx="1037630" cy="12451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57837" y="4345543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Processing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57837" y="4794171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Calculation performed using C functions and operators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681" y="5383173"/>
            <a:ext cx="1037630" cy="12451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57837" y="5590699"/>
            <a:ext cx="2594015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Output Display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457837" y="6039326"/>
            <a:ext cx="64462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Results displayed on console with proper formatting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212681" y="6861691"/>
            <a:ext cx="7691438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programme includes error handling mechanisms to manage invalid inputs and mathematical errors such as division by zero, ensuring robust operation.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94189-50B0-A689-15ED-D0B1712526BF}"/>
              </a:ext>
            </a:extLst>
          </p:cNvPr>
          <p:cNvSpPr/>
          <p:nvPr/>
        </p:nvSpPr>
        <p:spPr>
          <a:xfrm>
            <a:off x="12801600" y="7772400"/>
            <a:ext cx="1828800" cy="331946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802E50-BA2E-DCDB-6D45-5E41AAB8BEBF}"/>
              </a:ext>
            </a:extLst>
          </p:cNvPr>
          <p:cNvSpPr/>
          <p:nvPr/>
        </p:nvSpPr>
        <p:spPr>
          <a:xfrm>
            <a:off x="12786360" y="7757160"/>
            <a:ext cx="1844040" cy="472440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9FE445F-3EDE-90A0-75E9-72F7957F8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88" y="498811"/>
            <a:ext cx="5720669" cy="5658149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21EF01F-1020-938B-481D-FC0A74111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689" y="742737"/>
            <a:ext cx="7399661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57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E0DBB9-7B65-4568-CEAD-362913DB6CBD}"/>
              </a:ext>
            </a:extLst>
          </p:cNvPr>
          <p:cNvSpPr/>
          <p:nvPr/>
        </p:nvSpPr>
        <p:spPr>
          <a:xfrm>
            <a:off x="12862560" y="7696200"/>
            <a:ext cx="1645920" cy="396240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1B202-6AD6-BCD1-46FD-F073659962DC}"/>
              </a:ext>
            </a:extLst>
          </p:cNvPr>
          <p:cNvSpPr txBox="1"/>
          <p:nvPr/>
        </p:nvSpPr>
        <p:spPr>
          <a:xfrm>
            <a:off x="1005840" y="684014"/>
            <a:ext cx="5379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OUTPUT</a:t>
            </a:r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5D062ACE-4DAC-7AAA-18BB-97D900D2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0" y="1965961"/>
            <a:ext cx="958596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180" y="385167"/>
            <a:ext cx="3501628" cy="43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Working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0180" y="1172885"/>
            <a:ext cx="210097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Programme Flow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490180" y="1593056"/>
            <a:ext cx="315039" cy="315039"/>
          </a:xfrm>
          <a:prstGeom prst="roundRect">
            <a:avLst>
              <a:gd name="adj" fmla="val 6669"/>
            </a:avLst>
          </a:prstGeom>
          <a:solidFill>
            <a:srgbClr val="2E2E2F"/>
          </a:solidFill>
          <a:ln/>
        </p:spPr>
      </p:sp>
      <p:sp>
        <p:nvSpPr>
          <p:cNvPr id="5" name="Text 3"/>
          <p:cNvSpPr/>
          <p:nvPr/>
        </p:nvSpPr>
        <p:spPr>
          <a:xfrm>
            <a:off x="542687" y="1619310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45237" y="1641158"/>
            <a:ext cx="1785342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Display Main Menu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945237" y="2000012"/>
            <a:ext cx="6199108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Show available operations to user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90180" y="2504003"/>
            <a:ext cx="315039" cy="315039"/>
          </a:xfrm>
          <a:prstGeom prst="roundRect">
            <a:avLst>
              <a:gd name="adj" fmla="val 6669"/>
            </a:avLst>
          </a:prstGeom>
          <a:solidFill>
            <a:srgbClr val="2E2E2F"/>
          </a:solidFill>
          <a:ln/>
        </p:spPr>
      </p:sp>
      <p:sp>
        <p:nvSpPr>
          <p:cNvPr id="9" name="Text 7"/>
          <p:cNvSpPr/>
          <p:nvPr/>
        </p:nvSpPr>
        <p:spPr>
          <a:xfrm>
            <a:off x="542687" y="2530257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45237" y="2552105"/>
            <a:ext cx="1890355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Accept User Choice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45237" y="2910959"/>
            <a:ext cx="6199108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Input validation and operation selection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490180" y="3414951"/>
            <a:ext cx="315039" cy="315039"/>
          </a:xfrm>
          <a:prstGeom prst="roundRect">
            <a:avLst>
              <a:gd name="adj" fmla="val 6669"/>
            </a:avLst>
          </a:prstGeom>
          <a:solidFill>
            <a:srgbClr val="2E2E2F"/>
          </a:solidFill>
          <a:ln/>
        </p:spPr>
      </p:sp>
      <p:sp>
        <p:nvSpPr>
          <p:cNvPr id="13" name="Text 11"/>
          <p:cNvSpPr/>
          <p:nvPr/>
        </p:nvSpPr>
        <p:spPr>
          <a:xfrm>
            <a:off x="542687" y="3441204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45237" y="3463052"/>
            <a:ext cx="1750814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Get Input Values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945237" y="3821906"/>
            <a:ext cx="6199108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Prompt for required operands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490180" y="4325898"/>
            <a:ext cx="315039" cy="315039"/>
          </a:xfrm>
          <a:prstGeom prst="roundRect">
            <a:avLst>
              <a:gd name="adj" fmla="val 6669"/>
            </a:avLst>
          </a:prstGeom>
          <a:solidFill>
            <a:srgbClr val="2E2E2F"/>
          </a:solidFill>
          <a:ln/>
        </p:spPr>
      </p:sp>
      <p:sp>
        <p:nvSpPr>
          <p:cNvPr id="17" name="Text 15"/>
          <p:cNvSpPr/>
          <p:nvPr/>
        </p:nvSpPr>
        <p:spPr>
          <a:xfrm>
            <a:off x="542687" y="4352151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4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945237" y="4373999"/>
            <a:ext cx="1995368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Perform Calculation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945237" y="4732853"/>
            <a:ext cx="6199108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Execute selected mathematical operation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490180" y="5236845"/>
            <a:ext cx="315039" cy="315039"/>
          </a:xfrm>
          <a:prstGeom prst="roundRect">
            <a:avLst>
              <a:gd name="adj" fmla="val 6669"/>
            </a:avLst>
          </a:prstGeom>
          <a:solidFill>
            <a:srgbClr val="2E2E2F"/>
          </a:solidFill>
          <a:ln/>
        </p:spPr>
      </p:sp>
      <p:sp>
        <p:nvSpPr>
          <p:cNvPr id="21" name="Text 19"/>
          <p:cNvSpPr/>
          <p:nvPr/>
        </p:nvSpPr>
        <p:spPr>
          <a:xfrm>
            <a:off x="542687" y="5263098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5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945237" y="5284946"/>
            <a:ext cx="1750814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Display Result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945237" y="5643801"/>
            <a:ext cx="6199108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Output formatted result to console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7493675" y="441544"/>
            <a:ext cx="6654165" cy="1177766"/>
          </a:xfrm>
          <a:prstGeom prst="roundRect">
            <a:avLst>
              <a:gd name="adj" fmla="val 1784"/>
            </a:avLst>
          </a:prstGeom>
          <a:solidFill>
            <a:srgbClr val="4D0038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692" y="776647"/>
            <a:ext cx="218837" cy="175022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8236387" y="604004"/>
            <a:ext cx="3045500" cy="218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Screenshot / Screen Recording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7992547" y="994412"/>
            <a:ext cx="6015276" cy="552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Live demonstration showcasing the calculator's interface, menu system, various mathematical operations, and output formatting in action.</a:t>
            </a:r>
            <a:endParaRPr lang="en-US" sz="1100" dirty="0"/>
          </a:p>
        </p:txBody>
      </p:sp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547" y="1547218"/>
            <a:ext cx="6654165" cy="6654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95193"/>
            <a:ext cx="702837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Core Logic &amp; Algorithm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1065014" y="2219325"/>
            <a:ext cx="6143506" cy="213003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4" name="Shape 2"/>
          <p:cNvSpPr/>
          <p:nvPr/>
        </p:nvSpPr>
        <p:spPr>
          <a:xfrm>
            <a:off x="745569" y="2006263"/>
            <a:ext cx="639008" cy="639008"/>
          </a:xfrm>
          <a:prstGeom prst="roundRect">
            <a:avLst>
              <a:gd name="adj" fmla="val 71548"/>
            </a:avLst>
          </a:prstGeom>
          <a:solidFill>
            <a:srgbClr val="2E2E2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351" y="2166045"/>
            <a:ext cx="319445" cy="3194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8572" y="2858333"/>
            <a:ext cx="3354467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Menu-Driven Interface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8572" y="3318867"/>
            <a:ext cx="6037064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Switch-case statement implements operation selection, providing a clean and organised user experience with numbered choices for each mathematical function.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741087" y="1899880"/>
            <a:ext cx="6143625" cy="213003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9" name="Shape 6"/>
          <p:cNvSpPr/>
          <p:nvPr/>
        </p:nvSpPr>
        <p:spPr>
          <a:xfrm>
            <a:off x="7421642" y="1686818"/>
            <a:ext cx="639008" cy="639008"/>
          </a:xfrm>
          <a:prstGeom prst="roundRect">
            <a:avLst>
              <a:gd name="adj" fmla="val 71548"/>
            </a:avLst>
          </a:prstGeom>
          <a:solidFill>
            <a:srgbClr val="2E2E2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1424" y="1846600"/>
            <a:ext cx="319445" cy="3194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34645" y="2538889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Input Validation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34645" y="2999423"/>
            <a:ext cx="603718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Scanf() function captures user input with error checking. Validation ensures numerical inputs are within acceptable ranges and handles non-numeric entries gracefully.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1065014" y="5299591"/>
            <a:ext cx="6143506" cy="213003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14" name="Shape 10"/>
          <p:cNvSpPr/>
          <p:nvPr/>
        </p:nvSpPr>
        <p:spPr>
          <a:xfrm>
            <a:off x="745569" y="5086529"/>
            <a:ext cx="639008" cy="639008"/>
          </a:xfrm>
          <a:prstGeom prst="roundRect">
            <a:avLst>
              <a:gd name="adj" fmla="val 71548"/>
            </a:avLst>
          </a:prstGeom>
          <a:solidFill>
            <a:srgbClr val="2E2E2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5351" y="5246310"/>
            <a:ext cx="319445" cy="31944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58572" y="5938599"/>
            <a:ext cx="367391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Mathematical Operations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58572" y="6399133"/>
            <a:ext cx="6037064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Functions utilise arithmetic operators (+, -, *, /) and math.h library functions (pow, sqrt, sin, cos) to perform calculations with precision and efficiency.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741087" y="4980146"/>
            <a:ext cx="6143625" cy="213003"/>
          </a:xfrm>
          <a:prstGeom prst="roundRect">
            <a:avLst>
              <a:gd name="adj" fmla="val 15001"/>
            </a:avLst>
          </a:prstGeom>
          <a:solidFill>
            <a:srgbClr val="2E2E2F"/>
          </a:solidFill>
          <a:ln/>
        </p:spPr>
      </p:sp>
      <p:sp>
        <p:nvSpPr>
          <p:cNvPr id="19" name="Shape 14"/>
          <p:cNvSpPr/>
          <p:nvPr/>
        </p:nvSpPr>
        <p:spPr>
          <a:xfrm>
            <a:off x="7421642" y="4767084"/>
            <a:ext cx="639008" cy="639008"/>
          </a:xfrm>
          <a:prstGeom prst="roundRect">
            <a:avLst>
              <a:gd name="adj" fmla="val 71548"/>
            </a:avLst>
          </a:prstGeom>
          <a:solidFill>
            <a:srgbClr val="2E2E2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81424" y="4926866"/>
            <a:ext cx="319445" cy="31944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34645" y="5619155"/>
            <a:ext cx="271557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Result Processing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34645" y="6079688"/>
            <a:ext cx="6037183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If-else conditionals handle special cases like division by zero. Printf() displays formatted results with appropriate decimal precision using format specifiers.</a:t>
            </a:r>
            <a:endParaRPr lang="en-US" sz="16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75ECB9-BDAF-E0B0-B857-50F10D24835F}"/>
              </a:ext>
            </a:extLst>
          </p:cNvPr>
          <p:cNvSpPr/>
          <p:nvPr/>
        </p:nvSpPr>
        <p:spPr>
          <a:xfrm>
            <a:off x="12832080" y="7726680"/>
            <a:ext cx="1798320" cy="502920"/>
          </a:xfrm>
          <a:prstGeom prst="rect">
            <a:avLst/>
          </a:prstGeom>
          <a:solidFill>
            <a:srgbClr val="0F0F10"/>
          </a:solidFill>
          <a:ln>
            <a:solidFill>
              <a:srgbClr val="0F0F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855</Words>
  <Application>Microsoft Office PowerPoint</Application>
  <PresentationFormat>Custom</PresentationFormat>
  <Paragraphs>117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Fira Mono Light</vt:lpstr>
      <vt:lpstr>Fira Sans</vt:lpstr>
      <vt:lpstr>Arial</vt:lpstr>
      <vt:lpstr>Fira Mono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Richa</dc:creator>
  <cp:lastModifiedBy>Richa Soni</cp:lastModifiedBy>
  <cp:revision>2</cp:revision>
  <cp:lastPrinted>2025-12-30T06:53:50Z</cp:lastPrinted>
  <dcterms:created xsi:type="dcterms:W3CDTF">2025-12-30T06:23:51Z</dcterms:created>
  <dcterms:modified xsi:type="dcterms:W3CDTF">2025-12-30T06:55:32Z</dcterms:modified>
</cp:coreProperties>
</file>